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0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  <p:sldMasterId id="2147483660" r:id="rId12"/>
    <p:sldMasterId id="2147483661" r:id="rId13"/>
    <p:sldMasterId id="2147483662" r:id="rId14"/>
  </p:sldMasterIdLst>
  <p:notesMasterIdLst>
    <p:notesMasterId r:id="rId47"/>
  </p:notesMasterIdLst>
  <p:sldIdLst>
    <p:sldId id="256" r:id="rId15"/>
    <p:sldId id="362" r:id="rId16"/>
    <p:sldId id="356" r:id="rId17"/>
    <p:sldId id="363" r:id="rId18"/>
    <p:sldId id="364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365" r:id="rId27"/>
    <p:sldId id="366" r:id="rId28"/>
    <p:sldId id="368" r:id="rId29"/>
    <p:sldId id="367" r:id="rId30"/>
    <p:sldId id="376" r:id="rId31"/>
    <p:sldId id="378" r:id="rId32"/>
    <p:sldId id="379" r:id="rId33"/>
    <p:sldId id="380" r:id="rId34"/>
    <p:sldId id="381" r:id="rId35"/>
    <p:sldId id="382" r:id="rId36"/>
    <p:sldId id="388" r:id="rId37"/>
    <p:sldId id="390" r:id="rId38"/>
    <p:sldId id="391" r:id="rId39"/>
    <p:sldId id="392" r:id="rId40"/>
    <p:sldId id="383" r:id="rId41"/>
    <p:sldId id="389" r:id="rId42"/>
    <p:sldId id="384" r:id="rId43"/>
    <p:sldId id="385" r:id="rId44"/>
    <p:sldId id="386" r:id="rId45"/>
    <p:sldId id="393" r:id="rId46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5pPr>
    <a:lvl6pPr marL="22860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6pPr>
    <a:lvl7pPr marL="27432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7pPr>
    <a:lvl8pPr marL="32004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8pPr>
    <a:lvl9pPr marL="36576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43"/>
    <p:restoredTop sz="70022"/>
  </p:normalViewPr>
  <p:slideViewPr>
    <p:cSldViewPr>
      <p:cViewPr varScale="1">
        <p:scale>
          <a:sx n="77" d="100"/>
          <a:sy n="77" d="100"/>
        </p:scale>
        <p:origin x="976" y="200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0A548-725E-2745-96F0-082F497B371E}" type="datetimeFigureOut">
              <a:rPr lang="en-US" smtClean="0"/>
              <a:t>2/2/22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C8831-15C8-F24D-8E8F-54BC06238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47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C8831-15C8-F24D-8E8F-54BC062382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59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C8831-15C8-F24D-8E8F-54BC062382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34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C8831-15C8-F24D-8E8F-54BC062382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182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C8831-15C8-F24D-8E8F-54BC062382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63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5F7B7-E76C-4B3E-B9FC-745688679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60DEE0-DAFC-4937-8754-3BF6EE0CD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416395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CB70C-8F88-451D-B83C-E5D0AFF3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5A94CB-C617-40F3-8194-A4E461019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0671366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0E5BF-724D-4CD1-8FAD-0D75BA5D3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D29B9-3A93-4992-B089-0846CC455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53317092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68863-8A10-4A06-AFCE-1BD02E46D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EF42A-6C13-40DC-8B25-6849D5330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0575903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1BED-61D3-47DF-B802-73D86AEBE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1DF88-D6AD-4D1A-9FD3-AD9E497C3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0251442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8868-75BE-4582-A52D-C01178D23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32DEA-DE6C-4E9D-A912-BAFEC63F5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698500"/>
            <a:ext cx="6070600" cy="878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37CD8-ECE8-46CF-826E-A27576DAB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698500"/>
            <a:ext cx="6070600" cy="878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842009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E8F9-9A80-4EA5-B336-809B41FD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F7402-BB46-472D-91EC-8E3B7CB99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636DB-8E33-42AE-849F-89B25ACBB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8598A-DBB9-40D6-931B-FCDD1AACA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F1412D-2C70-46B5-89BE-F05F48DB3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5252971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D378-32F9-496F-AEB3-EC83F0A8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8272542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8022790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52031-2BBF-4C95-8F94-C3D673D85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819EF-80BA-4C68-B291-24E1B3468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B0DD0-D9F1-43F0-A5FA-08E60EC5C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3587916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6FDDF-F3D9-4929-8F17-E2852CC5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C4833B-A7A9-4BB9-A936-04DECCA7C2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84582-50E5-4518-9EA0-0F2001BC2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350174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040AA-D4A4-4A3F-B061-4DF5937D4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A6CE24-55E9-4837-9AB7-043A7DD6A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703662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DDE33-B83A-400F-AD4E-D5CE3AEE6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2044700"/>
            <a:ext cx="3073400" cy="452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29B506-2418-4745-81CF-780841545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2044700"/>
            <a:ext cx="9067800" cy="452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706282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A60981-BCC6-4A3A-BE57-16AE00AAA6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519113"/>
            <a:ext cx="3073400" cy="89677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28335-A7EA-45DA-B0CE-09DA868B4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519113"/>
            <a:ext cx="9067800" cy="89677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5857749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C2EA-D895-42B0-9358-70C385229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9513DE-D861-4D4E-A750-F8437FC72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83665505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446E-9120-4E98-AD3A-F0BD8206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062D9-5915-45B0-8260-343FFB5EE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7692022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A7989-DD8A-4FE0-B585-F2C7E47B1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8159B-A4B0-456D-BC64-F57945AF6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2156628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6C0E7-E674-4E7B-B073-5F4A3A1CA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C4231-1D35-4CA8-8EBF-59FEA79F76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0E4B4-F279-431C-848C-FF483D7B5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6541422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9366-357F-4498-AD68-5067A707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F3806-247E-46C8-867A-D8C382F1A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84EEE2-03DC-4C95-9DD7-A813B9DF5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C155D-C82C-489F-A5B7-5640AA0A7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8A9C97-DA45-43B4-87DA-090FA151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186593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C9A67-A7BA-4BB9-9246-B454854E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4675024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990993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E9A02-2FF1-4AE7-95CD-975A7937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2AE62-000C-45C7-8AB3-8D4D1DC49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217AE-2972-424B-B846-E7B47134F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131238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5FD9C-BEF1-49CC-ADB8-6870E24C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BACB62-A6D5-44D6-8E30-DB8F9A6DB8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1785E-9FC5-4573-8BD1-2BFA6E93E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318883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3C7C-1F35-48B1-9164-34117A461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AEA52-BFA8-4265-9515-8852E86FD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55863547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368C-7330-465B-9FBA-8D6CC2758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09678-7EEF-4864-B17B-C7BB017C1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3875851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DEF11A-334E-4D10-9D2D-17B0D53449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7513" y="519113"/>
            <a:ext cx="2803525" cy="826611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38E09-4598-4737-8AAB-6BC1E0F6D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519113"/>
            <a:ext cx="8261350" cy="82661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8446071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84B0-2257-4A46-A625-80BCD75EA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4B7064-2F8F-4333-94BF-F9AAB5D13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06747516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A7CD-1CF8-474E-9425-735A977F6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330BB-EDB7-49B5-93CC-A3393452B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518280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A2CED-CC3C-4D72-8065-6148B8E4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1AEC3-5C77-436F-A476-96302EFC8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5102345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971A3-D446-46E4-BBE9-890DB09B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94505-99D1-4138-B2B1-12D4D5869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111A2-617F-4368-AE5B-C16B7DDDE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1247992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7B7E-95B9-430C-8A9A-1E6819568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9FAEA-F5F7-4148-ADF5-4E4D4194E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591E1-F332-4124-8B00-BDCF0A024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0F6638-2228-4F9B-8D06-6CA44C2A31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5709D-F1E9-469C-ABB5-8CE3180CA7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134210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A41F8-8DE0-4500-93AC-F11A92980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9643380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330567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A04A-B73C-4E9E-B40C-559E03B32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4D538-162C-49F5-8B1C-A4B184956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579BD-558C-43CD-83CD-C51D4D806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02837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0795B-7462-4BE4-8859-4894BA79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5AC8A-F38C-4A7A-931A-D5010EE7C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1045605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278D6-866C-498D-9561-17EFD5E52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35BBFD-0F79-4B3D-8DEC-B9DFB2780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9A156-8424-4597-A16C-E083E6B36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5587820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84AD-94F5-436A-AE20-B4A574E6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55AFA-C42C-4EF4-9D81-6EDC9382B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3014660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D0A391-EB2D-472E-A8D9-96EEA9DF8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7513" y="519113"/>
            <a:ext cx="2803525" cy="826611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66CD32-3E91-4759-8839-19D1CBF33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519113"/>
            <a:ext cx="8261350" cy="82661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843243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AD246-8D23-4E45-A87B-051B84B30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00076-3B97-420F-B538-E6BCCC0BD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48222346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13F2-B2AE-4BB8-9070-8F59B86F0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C327B-464C-4815-A923-6C2498BEE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3124224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45B50-4BF2-4C72-BE42-BF9B393C1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CB7AF-A477-46B9-921F-D8E1DDDEA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5236141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77BE-D5F5-412F-86C3-F6452062F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B40CE-F461-4915-8A33-299FF1993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8BC4D-D18C-4C0C-B23A-D1BE77F4A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961645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869A8-3909-452D-A0AD-D7741AFB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7F33C-8DC1-4648-B111-35608BDDD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6F285-DE8B-46A1-859D-98B0DE3A1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F87E31-372A-4B37-A04A-F8936BD6D0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E686C9-DD3A-4338-8B95-75040C33A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7884751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CB71-D2DF-4F69-B511-BF09A0A5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9677499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56501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487C-A807-4802-9404-199B06A28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78D98-9E17-4C3D-89AF-88A5F9344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1613428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01C7-F8D6-4DEF-9035-59CA06E80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89888-8A3E-4657-BFAC-294843A3A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7910F0-2D27-4DBB-BBFD-20F300CF6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4534743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E0F7-51F3-48AD-8C16-90DFB8BD8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7DA14-EA55-40B4-BA62-BBE0F42C39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30C6B-8663-4C9A-8C49-4173486DD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910055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9349D-5696-41C8-8C77-B2A006F24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3671C8-8805-4C7A-BB9C-36A1BEF76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7934517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24A8EA-074F-40C3-8F1D-479D12B612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00100"/>
            <a:ext cx="3073400" cy="7985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22E12-815C-4E2A-BEA8-63089BA05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00100"/>
            <a:ext cx="9067800" cy="79851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545808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BE7F2-408E-4577-82A5-BF883546F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F899F-CEEA-4FE2-BC5E-ABD2FA6FD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21582864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70C03-F00F-448D-B389-9957E875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E15E2-23B4-4119-B432-F3A294CD7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9574304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3CA30-0B37-4C14-B043-E94E50809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46B1C-BC39-4035-A54F-807938D7F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5373963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D5C2-BD23-48AD-A86B-81786867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31994-47BA-4E74-BCBF-0B8AF61F6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83F3C-4D7A-46A2-A287-A3D9A4237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0337820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90504-DD00-403F-A775-ADAB6BA5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5990F-6434-4DC2-A130-5C1E1C224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546E0-79FB-484F-8E4E-925AAFF46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072DFC-77F3-406B-A329-3255884239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163B7-7523-4E32-818E-9F08C6EE72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236303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00A6B-8FF1-4B92-BA24-9BD6BEBE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112287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936F8-8D90-405B-A23D-FD996D0B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38ABD-3E75-4D65-9F27-718C368F3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4876800"/>
            <a:ext cx="2870200" cy="129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93B4E6-0D20-420F-A6E0-4B4BDFA59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78200" y="4876800"/>
            <a:ext cx="2870200" cy="129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1572421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046054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A0CB0-2684-4E63-9F21-A3AB2E2C3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05AB3-6A76-401E-9818-BB02CD876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5D427-E7A8-408C-AB8B-9421A7AEB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9001537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2F6B1-8A9C-471B-9CE3-064E3EC51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7A9E-0B96-4E0F-B956-699C26BD7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23A00-D3F0-4947-8F90-FC8B6E6F3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4246319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FD40-96C6-4928-B328-F3C10856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7F4D5F-9D68-4A70-B165-17DE9681D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771740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5698FA-C172-46A4-A8A5-CC5ED2C22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8531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27DC2-FFDC-456E-BE75-7DA97D8BC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85312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526679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E0B6-ABE0-4D68-B7EA-12E3ABC7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F1388-E983-4031-AF42-5AE657FE9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50995-66AD-49BA-AF85-8B3805969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3C7AC-D102-4AAA-A17C-640EDEA59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931C76-E0C0-463E-935B-6E3AF52DE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788770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05EAD-7CD7-4CA2-BE06-142379E7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376661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730962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A63D9-E4EC-412E-B48A-9056E93A2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50351-7007-4DB7-95FD-9A08056EE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CCE60-987D-47E4-99A8-4BF26B349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4741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F661B-D95F-41B2-A153-E0E60D56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66D78-DD89-42C3-AF77-E486AEE82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569231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4BE26-D9B7-4AD0-BD76-2042CFD50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BB3D6-2A1F-4203-A659-41B442898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94F80-77CE-441D-9844-8F6DD187D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549111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326EF-94B7-4BA4-A874-182563157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F677E-05FD-4619-A661-CCBB2FF03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679243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EC365A-B795-42FE-BEC9-F40EF137F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775200" y="1384300"/>
            <a:ext cx="1473200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E25F2-8D73-44E3-BBE8-744368411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1384300"/>
            <a:ext cx="4267200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814827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D5E1-F008-413E-B16A-C87500E33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9E73B3-6017-457F-87B7-9A19A45DF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86627425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54F9A-74E3-4F06-82C3-F191F6AF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F1FAC-1A06-4D85-B5E6-885F2E8FB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634559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C4D8-5B1C-43EF-9E58-ACCCC7DD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CB2F9-B5FD-4490-842E-F6730AC25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730426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E9BCA-19F4-40BA-BEE0-A2620ACF2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D7DDA-A357-43FD-B727-4CC6633465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F764E-21C4-4B1B-8280-F5BB127C4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579795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005F-33E1-46D2-8BDE-3069491D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65FEF-B5CA-4E75-B6D5-01CC05277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CFE07-188A-4124-96C7-BC9B0F6C0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41E50F-B4C1-439A-8F73-93216C424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926E67-E707-4CDC-AF1A-54AA0C602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57473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A1371-95A4-41D9-B521-70DB1E50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11508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01178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FC2A-178A-44F6-ADB1-2835BF763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AC1BB-E313-4660-B1B4-6F78CA730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921781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7F12F-5716-46F3-8F0E-7AEED31E9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25869-C860-429C-AF34-956F6DE5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E55D2-1652-4734-9036-F0CDC817A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9794050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70959-A66A-4AB1-BA53-5514CE820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05E50E-2BFF-4043-9DE2-776E51EE39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72D8E-31A6-4867-A534-E9C6EE304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588887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444B5-556F-4EEC-933B-0296F9CB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92565-6988-456F-A862-7C4E2D689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730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ED8600-2F79-4BFC-BFAE-C7BD32459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2597150"/>
            <a:ext cx="3073400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0C4A2-7FD5-4B1F-9817-63FF09CEC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2597150"/>
            <a:ext cx="9067800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497775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1A013-AA40-48B6-92D3-01A4F97E5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103B4A-103C-4EA2-AEA8-16ED96ACB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47519083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951C-91C0-4BE8-8CDD-BE903D24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EA706-8266-4A4F-825E-03D0A8A1F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36157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1E37-74CE-4D52-AF2F-69E7F1B00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10D9D-D1DF-4EE8-A16D-3D701D194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791464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DF57-81D9-45F7-B6DA-F2396AB9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C5F6D-0C24-4401-97FD-0B82448CA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4636C-3ED8-4668-8B8A-724FB5F9D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066249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51101-93A3-4727-A398-54F987F99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90FED-A5C2-4618-AE92-92C83ED12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7FCF1-2C1E-4AF1-9BDC-4CE240BAC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CB3AB-5C4C-4A37-9818-F6FE5045A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13EF9E-9C3C-4F7D-BB51-B73D062C3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681009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7186-E7E4-428F-A255-F36F64A0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989721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2FE19-E699-4988-8311-2C3265D19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B4A37-CBA5-436E-9F05-DCCA75ACE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5270500"/>
            <a:ext cx="6070600" cy="129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22918-86C6-42B6-8CCE-F46B7222D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5270500"/>
            <a:ext cx="6070600" cy="129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332379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6846464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8E97B-A6E2-4E59-A90E-4868F2468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F329B-96D9-4415-B028-824212B9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3D157-7C5E-44CE-9FFB-3F63F28DD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68809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09D1D-5424-4857-9F7D-2A3001256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88A70-D3B8-47F1-A435-EF4ECDC96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B8BC4-6EF3-4A6D-A9F8-797D2BD5A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697638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A218-D43C-4DA5-87F0-647593A6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7567E-D12C-4C26-AA8A-80EE7E027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4445189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B32B0F-8016-4CDD-B325-A9F0BBE1C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2597150"/>
            <a:ext cx="3073400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D236AC-90D8-4383-B884-DACB1B6ED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2597150"/>
            <a:ext cx="9067800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2318670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5FBF6-BDB3-4436-BEA6-18896C3CC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F29B94-D4FA-45ED-AE5D-54B6E6764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876734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E0D7-A0DB-4557-874C-8244490D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CECC0-9482-4816-97DB-114F07D6F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5224588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92795-B08A-4FC8-A6B4-1963BC55B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712CC-CBA5-429D-87BC-857BC4AAE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497643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B7C9-36F2-420C-B2F8-F7D21136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D52F6-D5FD-4B15-BCF5-FFC5993D2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60706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82BFB-64FD-40A1-9608-9882C5C00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3187700"/>
            <a:ext cx="60706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36638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6225A-C8C7-40C0-8D9F-7558ED3E6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0ADE6-D932-47B2-A006-98118E41B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BD209-3F98-42DD-B29A-E157E3677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D9AF99-7B0C-40E2-9D41-02F3EEB78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690C3-C53D-45D8-AB2A-7CDB785E07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490112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9F3B6-28D4-44F8-A0B8-031B8EA80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9C93D-88AA-4E64-8080-3BBF87D57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391A0-41A8-4151-806A-1D3372E59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4B5E3-F05D-4336-BC8D-3E31407B1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554016-9E5E-498E-9CF6-873CD1597F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3214425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4C197-1F87-4817-98A1-F9039EA1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081508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43204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0FD8D-64B4-414F-9C2A-7F6898B5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00058-4CE1-459D-95DA-8404C0A87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9B4BA-1D9D-430C-8131-D3016B223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1314608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76815-CD47-4547-9562-10E8FA0AB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91031-8C58-48C2-8BCF-6E61791FA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3A010-0ED7-4424-8528-AEA5B9728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01917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A40C-F7F6-4707-A55B-4C34ED65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1A856-60F0-4EB8-9EFB-FF5EE2B13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579178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07E12D-7EE0-4C01-9691-365D3EB0B1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00100"/>
            <a:ext cx="3073400" cy="822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E18509-1BEC-4851-B37D-F7E8A5716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00100"/>
            <a:ext cx="9067800" cy="822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314963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9C471-5967-46A5-AF34-B9A874ED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69DEAF-366B-4333-82CD-A394B56A2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3952749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60C2-A863-44F7-B16A-C0A7434DA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6F280-29B0-4B52-B9E9-878568451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9054386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6B4D8-24D4-4ABF-9448-EBF7AC0E9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B4B57-05E1-4098-9389-1F0D4B3C1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0182778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9CA6A-4463-4182-AF48-E95DED3A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14059-CCF4-44F5-B266-54E68F9EDC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64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186833-1542-42C8-8ADD-94FCCE49F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790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865736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286B-EA18-4F54-8A0D-F829A44E7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2646364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504E-CA43-4E7E-93F5-1A8BD3FF5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0DC54-D6F2-48E5-9144-2CA2C8E94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029BA-AE43-442A-B86B-53CB36FBF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711AF-57C0-43FC-A220-637DA0B26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130265-4C58-4C0D-BD77-BCCD86B89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5159355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54099-A758-4EC2-BD4B-28C9420DA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144090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079907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A24AA-9B32-4DFD-9AE0-2CBD49415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CD5A7-07EC-4D89-9B60-54C531431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14114B-6D50-4400-BB9C-3DCF9D8D6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4640330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8B0CB-B350-4978-939C-D53618F3B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A3C1BD-4BDD-434A-8FB4-7198651DD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99F9B-BE79-44D4-87D4-79505D426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866449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89BE3-F456-4569-86CF-BB7821D55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DEA982-3578-4A58-9F91-350C0EECA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2580344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F2A6AB-96D5-4066-BC04-03B4D385F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12800"/>
            <a:ext cx="3073400" cy="821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3C1E1-2528-4B32-A997-B3B6905AC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12800"/>
            <a:ext cx="9067800" cy="821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2623097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71DB-D2A0-43AD-AB39-F6555859E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CE0D56-9EA3-40BB-A371-A3D5AF802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65716011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03A9-DFC5-46A2-9637-D94F08B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A50E7-9C62-4EBE-9A08-F5A0A8731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10097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CC788-F87D-4E38-8DF8-C1A24C32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9689F-DFF3-4CD9-8D29-74D35B43F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107807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898284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5042-D616-462F-A3B6-82B77D43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FF157-69BF-455E-8C5F-F7107A0B0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60706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493364-F72D-4A35-8561-896D1B917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3187700"/>
            <a:ext cx="60706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3833454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30590-46E9-467D-95F3-55B6F33FC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441-EC55-43E5-9AC1-19EA4E664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34647-8E33-4CD1-9DBB-E0EA2DD4E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699B1-5D86-49DC-874F-E90D4E9A9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C3F79-A261-4493-85D6-2CE9BE2D69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18571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B9865-79E3-4C08-AC88-AEF66C71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7924034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8988952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4E497-ACF9-4B6F-BC8B-5BE1A84A0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FD181-AF33-4986-A7C5-6761E4A4A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183C5-49A6-4EB9-8CE9-C57AA093A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1913592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3322E-D373-4F32-BA20-76EF93AC0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76DD0A-01F3-45D4-BE74-D7DEA375F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BD087-D558-4347-BA11-47C07E30C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4584786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305D-D337-453C-BFFA-8C217E4A3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6C04E-A8E4-4180-965B-BFC0CB489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5109224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18F58-0453-4417-9986-5534C7F36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00100"/>
            <a:ext cx="3073400" cy="822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B8CB1A-2C0B-4E5E-85DE-0E3F55D63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00100"/>
            <a:ext cx="9067800" cy="822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6863268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EAD2-ADEF-4FFF-B8A7-D3532F903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47A88A-8088-4E8D-95E2-F553C5784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02246415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9C6C-55E7-42CF-9245-B1BFFA88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52094-6974-4F15-9877-2907B78D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56311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98B1-09D1-4407-BCD3-57EEE59B3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EDF1D-C8D4-4C28-974C-E6A5B5917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94C4E-DAB2-41AC-AF64-99731F847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596355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08B02-001D-4B9C-90A0-45E9D1BB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76930-45E4-467E-8E5B-00E87D215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6671274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7785-C5ED-4414-90FA-EE4A56AD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DD011-592E-4858-ADF9-6C57D7FAC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9BC03-C78C-4C87-8C6B-105266EF2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782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0956001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1F5C-43C8-4494-A12E-BB146E7C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535DE-5FA0-4399-8343-6120F045B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54566-03FE-46A3-ABC9-D73B5CF75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1E2ABE-FE93-496E-8BCE-C296D6673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39A5F2-2271-4447-85DD-88830DE1B2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2354107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EDF3-9375-4AC8-8B4B-012CC2593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7943235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674335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7450-BBFA-4513-80AA-3945AA679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6F83A-F82C-4FF5-ACA8-D7F6AE6B9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027DC-BE65-4306-A003-94E495315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2774432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C83B-2CE6-4785-9E75-0CBB95614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1CE83-5559-448A-B4E3-E5BF9E1EE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98FD2-F955-4BA2-A68B-22A1640F1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7933121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A3F2F-80FD-4C47-A9AF-AD6A5E61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5C1E54-250D-4CCE-B718-C3363C819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704309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A3B2B9-B14A-4202-8F14-8FE9131191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25500"/>
            <a:ext cx="3073400" cy="8204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ACA667-BCED-4E83-B2E6-DDBD8F015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25500"/>
            <a:ext cx="9067800" cy="8204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158750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016E-06F2-407D-B74B-E2DFA6569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6115C9-D533-4EAE-9110-FD4C60542E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142095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B0ABA-238E-40D2-8623-301CD4924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C946DA-559E-4968-8142-BD44F32B3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9BC48-147E-475F-9C91-A785F0D06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6045981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DD0B-9096-475A-8DB7-B5B6A1A8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DF453-F272-4E71-BE24-2129AFAC1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4803419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1F042-872C-4DAF-AE2B-15BDC9D22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4B269-4CEA-4748-8A30-12E849FF0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3513197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F4AB-263F-45C9-A837-E3717C7F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309A2-900D-4ACF-945E-D389C7E3F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2AEE2-53B6-46C9-A193-8C23C7839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782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37656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8C5D-AF6B-43FC-98B8-D06894227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603DE-32D8-481D-8A8C-CEF68688D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43362-F095-4DA7-BC0C-C120088B2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4F7484-2986-42C2-82A4-B67E8C089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7A0C0B-85F5-493A-88D3-DC22D1FF5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0223121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1BD1-5068-437E-86C8-F8CE610F7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4505630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0533653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86D4-6693-4D90-A73E-020829D74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138A7-BEFD-4826-A84C-BB4716F2E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9954A-60A2-4A9E-B228-367A5CE6D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5856510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12E0-BE97-4A3A-B0AF-3ABD3CC3B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64156C-F7E9-4852-A3E0-64B190B2BA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34218-E294-410D-A9C4-05F269BFA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8725873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F659D-E479-4A1D-BF0B-526F5D89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C9F964-662A-499F-9370-F701C961A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7097933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55244F-28A3-4381-9EE7-CFAC7E4ED5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12800"/>
            <a:ext cx="3073400" cy="821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E9440-6637-4AB4-B5A3-5C9C519DD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12800"/>
            <a:ext cx="9067800" cy="821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04767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3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3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5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3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image" Target="../media/image6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E69571E5-069E-4CA5-93F9-962DE6D45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2">
            <a:extLst>
              <a:ext uri="{FF2B5EF4-FFF2-40B4-BE49-F238E27FC236}">
                <a16:creationId xmlns:a16="http://schemas.microsoft.com/office/drawing/2014/main" id="{62446373-F41C-42EF-93C1-9E1962DB3A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044700"/>
            <a:ext cx="1229360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0775DA7-DFCB-4D44-931D-60A658622F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5270500"/>
            <a:ext cx="122936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>
            <a:extLst>
              <a:ext uri="{FF2B5EF4-FFF2-40B4-BE49-F238E27FC236}">
                <a16:creationId xmlns:a16="http://schemas.microsoft.com/office/drawing/2014/main" id="{F836E367-2BE1-4334-879C-2248A7DFD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8B531720-2C9C-492F-BCBE-6033D6FC46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698500"/>
            <a:ext cx="12293600" cy="878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>
            <a:extLst>
              <a:ext uri="{FF2B5EF4-FFF2-40B4-BE49-F238E27FC236}">
                <a16:creationId xmlns:a16="http://schemas.microsoft.com/office/drawing/2014/main" id="{A3F14E32-C185-49F4-8F08-DBBCD513C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194CBA0D-34D7-4533-835D-1E2857A1C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>
            <a:extLst>
              <a:ext uri="{FF2B5EF4-FFF2-40B4-BE49-F238E27FC236}">
                <a16:creationId xmlns:a16="http://schemas.microsoft.com/office/drawing/2014/main" id="{C81456A9-0560-4835-BCDA-7B6C0246D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Rectangle 2">
            <a:extLst>
              <a:ext uri="{FF2B5EF4-FFF2-40B4-BE49-F238E27FC236}">
                <a16:creationId xmlns:a16="http://schemas.microsoft.com/office/drawing/2014/main" id="{8294EDFC-C483-4CB2-AD2E-E9F91ECFFC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00100"/>
            <a:ext cx="12293600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B111DC9D-9C11-4873-97D8-9F1C31A6F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Rectangle 2">
            <a:extLst>
              <a:ext uri="{FF2B5EF4-FFF2-40B4-BE49-F238E27FC236}">
                <a16:creationId xmlns:a16="http://schemas.microsoft.com/office/drawing/2014/main" id="{CBD4ACB6-6DA3-43FA-B7E8-59AED09902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54000"/>
            <a:ext cx="122936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extLst>
              <a:ext uri="{FF2B5EF4-FFF2-40B4-BE49-F238E27FC236}">
                <a16:creationId xmlns:a16="http://schemas.microsoft.com/office/drawing/2014/main" id="{8DAA099D-32E5-409A-B214-27348CA3C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>
            <a:extLst>
              <a:ext uri="{FF2B5EF4-FFF2-40B4-BE49-F238E27FC236}">
                <a16:creationId xmlns:a16="http://schemas.microsoft.com/office/drawing/2014/main" id="{C9183CAC-0540-4607-A0B2-6F4F23AA7F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1384300"/>
            <a:ext cx="58928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9C7C4F0-2588-4280-B319-4A3C3EF6C6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4876800"/>
            <a:ext cx="5892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>
            <a:extLst>
              <a:ext uri="{FF2B5EF4-FFF2-40B4-BE49-F238E27FC236}">
                <a16:creationId xmlns:a16="http://schemas.microsoft.com/office/drawing/2014/main" id="{EF1D9A8D-8967-4161-A4B5-D4EBDE8C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440D8033-3EA8-4F39-AC79-8989FD3FD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3225800"/>
            <a:ext cx="122936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1C0A4378-936F-4807-B458-5A51EC135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>
            <a:extLst>
              <a:ext uri="{FF2B5EF4-FFF2-40B4-BE49-F238E27FC236}">
                <a16:creationId xmlns:a16="http://schemas.microsoft.com/office/drawing/2014/main" id="{783A56DE-02FA-4BBE-90A6-B52F67B9EF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7416800"/>
            <a:ext cx="12293600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>
            <a:extLst>
              <a:ext uri="{FF2B5EF4-FFF2-40B4-BE49-F238E27FC236}">
                <a16:creationId xmlns:a16="http://schemas.microsoft.com/office/drawing/2014/main" id="{FBD7E027-2EC5-4432-A893-0FBE3A432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Rectangle 2">
            <a:extLst>
              <a:ext uri="{FF2B5EF4-FFF2-40B4-BE49-F238E27FC236}">
                <a16:creationId xmlns:a16="http://schemas.microsoft.com/office/drawing/2014/main" id="{ACAFBD12-9BFE-4A5E-8574-FB219138F5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00100"/>
            <a:ext cx="12293600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74B04FF-FF16-4CC4-BD5F-4BCD4A1224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122936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03CA7DA-C4DE-4B28-B5AC-625FEEBC3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0" name="Rectangle 2">
            <a:extLst>
              <a:ext uri="{FF2B5EF4-FFF2-40B4-BE49-F238E27FC236}">
                <a16:creationId xmlns:a16="http://schemas.microsoft.com/office/drawing/2014/main" id="{708CF2CD-F74A-48E9-8A66-A604B90598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12800"/>
            <a:ext cx="122936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1813694E-C8A8-4053-8BDD-76C8267F9C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56400" y="3187700"/>
            <a:ext cx="58928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>
            <a:extLst>
              <a:ext uri="{FF2B5EF4-FFF2-40B4-BE49-F238E27FC236}">
                <a16:creationId xmlns:a16="http://schemas.microsoft.com/office/drawing/2014/main" id="{510D1AC3-DCE4-42A1-AB01-B2468174E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>
            <a:extLst>
              <a:ext uri="{FF2B5EF4-FFF2-40B4-BE49-F238E27FC236}">
                <a16:creationId xmlns:a16="http://schemas.microsoft.com/office/drawing/2014/main" id="{0296BCC5-CF04-4338-8384-92A2D2568F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00100"/>
            <a:ext cx="12293600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308ACCE9-2916-49A7-BD32-D84EA410E3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122936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>
            <a:extLst>
              <a:ext uri="{FF2B5EF4-FFF2-40B4-BE49-F238E27FC236}">
                <a16:creationId xmlns:a16="http://schemas.microsoft.com/office/drawing/2014/main" id="{7E46E455-E539-43DE-8714-EFF37AEF2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>
            <a:extLst>
              <a:ext uri="{FF2B5EF4-FFF2-40B4-BE49-F238E27FC236}">
                <a16:creationId xmlns:a16="http://schemas.microsoft.com/office/drawing/2014/main" id="{D3413EE9-8F93-4B88-9B2B-3A91E0633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25500"/>
            <a:ext cx="122936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FADA9205-86AA-49AB-8500-BB5C9AC90D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58928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>
            <a:extLst>
              <a:ext uri="{FF2B5EF4-FFF2-40B4-BE49-F238E27FC236}">
                <a16:creationId xmlns:a16="http://schemas.microsoft.com/office/drawing/2014/main" id="{B378E72F-1359-4537-B5E9-D7AC1778C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Rectangle 2">
            <a:extLst>
              <a:ext uri="{FF2B5EF4-FFF2-40B4-BE49-F238E27FC236}">
                <a16:creationId xmlns:a16="http://schemas.microsoft.com/office/drawing/2014/main" id="{D90DAEFD-9101-400A-A2C7-A210302FC9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12800"/>
            <a:ext cx="122936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B5B8C57C-976F-4036-A6C4-8686EFDFD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58928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5.xml"/><Relationship Id="rId4" Type="http://schemas.openxmlformats.org/officeDocument/2006/relationships/hyperlink" Target="https://www.w3schools.com/html/tryit.asp?filename=tryhtml_basic_document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5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securelabs.org/task/Rule1?query=" TargetMode="External"/><Relationship Id="rId1" Type="http://schemas.openxmlformats.org/officeDocument/2006/relationships/slideLayout" Target="../slideLayouts/slideLayout14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5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AAE38EAB-16C4-487B-8E1D-922AC296CB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4648200"/>
            <a:ext cx="13436600" cy="3238500"/>
          </a:xfrm>
          <a:ln/>
        </p:spPr>
        <p:txBody>
          <a:bodyPr/>
          <a:lstStyle/>
          <a:p>
            <a:br>
              <a:rPr lang="en-US" altLang="zh-CN" sz="4800" b="1" dirty="0">
                <a:solidFill>
                  <a:srgbClr val="7030A0"/>
                </a:solidFill>
              </a:rPr>
            </a:br>
            <a:br>
              <a:rPr lang="en-US" altLang="en-US" sz="4800" b="1" dirty="0"/>
            </a:br>
            <a:r>
              <a:rPr lang="en-US" altLang="zh-CN" sz="4800" b="1" dirty="0"/>
              <a:t>Web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&amp;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Network</a:t>
            </a:r>
            <a:r>
              <a:rPr lang="zh-CN" altLang="en-US" sz="4800" b="1" dirty="0"/>
              <a:t> </a:t>
            </a:r>
            <a:r>
              <a:rPr lang="en-US" altLang="en-US" sz="4800" b="1" dirty="0"/>
              <a:t>Security: </a:t>
            </a:r>
            <a:r>
              <a:rPr lang="en-US" altLang="zh-CN" sz="4800" b="1" dirty="0"/>
              <a:t>Web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Infrastructure</a:t>
            </a:r>
            <a:br>
              <a:rPr lang="en-US" altLang="en-US" sz="4000" dirty="0"/>
            </a:br>
            <a:br>
              <a:rPr lang="en-US" altLang="en-US" sz="4000" dirty="0"/>
            </a:br>
            <a:r>
              <a:rPr lang="en-US" altLang="en-US" sz="3600" dirty="0"/>
              <a:t>CS-4440 - Introduction to Computer Security</a:t>
            </a:r>
            <a:br>
              <a:rPr lang="en-US" altLang="en-US" sz="3600" dirty="0"/>
            </a:br>
            <a:r>
              <a:rPr lang="en-US" altLang="en-US" sz="3600" dirty="0"/>
              <a:t>Spring 2022</a:t>
            </a:r>
            <a:br>
              <a:rPr lang="en-US" altLang="en-US" sz="3600" dirty="0"/>
            </a:br>
            <a:r>
              <a:rPr lang="en-US" altLang="zh-CN" sz="3600" dirty="0"/>
              <a:t>Jun</a:t>
            </a:r>
            <a:r>
              <a:rPr lang="zh-CN" altLang="en-US" sz="3600" dirty="0"/>
              <a:t> </a:t>
            </a:r>
            <a:r>
              <a:rPr lang="en-US" altLang="zh-CN" sz="3600" dirty="0"/>
              <a:t>Xu</a:t>
            </a:r>
            <a:br>
              <a:rPr lang="en-US" altLang="zh-CN" sz="3600" dirty="0"/>
            </a:br>
            <a:br>
              <a:rPr lang="en-US" altLang="zh-CN" sz="3600" dirty="0"/>
            </a:br>
            <a:r>
              <a:rPr lang="en-US" altLang="zh-CN" sz="3600" dirty="0"/>
              <a:t>Slides</a:t>
            </a:r>
            <a:r>
              <a:rPr lang="zh-CN" altLang="en-US" sz="3600" dirty="0"/>
              <a:t> </a:t>
            </a:r>
            <a:r>
              <a:rPr lang="en-US" altLang="zh-CN" sz="3600" dirty="0"/>
              <a:t>adapted</a:t>
            </a:r>
            <a:r>
              <a:rPr lang="zh-CN" altLang="en-US" sz="3600" dirty="0"/>
              <a:t> </a:t>
            </a:r>
            <a:r>
              <a:rPr lang="en-US" altLang="zh-CN" sz="3600" dirty="0"/>
              <a:t>from</a:t>
            </a:r>
            <a:r>
              <a:rPr lang="zh-CN" altLang="en-US" sz="3600" dirty="0"/>
              <a:t> </a:t>
            </a:r>
            <a:r>
              <a:rPr lang="en-US" altLang="zh-CN" sz="3600" dirty="0" err="1"/>
              <a:t>Chamnap</a:t>
            </a:r>
            <a:r>
              <a:rPr lang="en-US" altLang="zh-CN" sz="3600" dirty="0"/>
              <a:t> Chhorn at</a:t>
            </a:r>
            <a:r>
              <a:rPr lang="zh-CN" altLang="en-US" sz="3600" dirty="0"/>
              <a:t> </a:t>
            </a:r>
            <a:r>
              <a:rPr lang="en-US" altLang="zh-CN" sz="3600" dirty="0" err="1"/>
              <a:t>Yoolk</a:t>
            </a:r>
            <a:br>
              <a:rPr lang="en-US" altLang="en-US" sz="3600" dirty="0"/>
            </a:br>
            <a:endParaRPr lang="en-US" altLang="en-US" sz="36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E037-75FF-A947-8A9E-E8FB0746E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HTTP:</a:t>
            </a:r>
            <a:r>
              <a:rPr lang="zh-CN" altLang="en-US" dirty="0"/>
              <a:t> </a:t>
            </a:r>
            <a:r>
              <a:rPr lang="en-US" dirty="0"/>
              <a:t>Safe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D2B0F-3CA9-8548-A4FA-0DC299E86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HEAD, GET, OPTIONS and TRACE are defined as safe (no side effects). </a:t>
            </a:r>
          </a:p>
          <a:p>
            <a:r>
              <a:rPr lang="en-US" dirty="0"/>
              <a:t>POST, PUT and DELETE are intended for actions which may cause side effects on the server.</a:t>
            </a:r>
          </a:p>
        </p:txBody>
      </p:sp>
    </p:spTree>
    <p:extLst>
      <p:ext uri="{BB962C8B-B14F-4D97-AF65-F5344CB8AC3E}">
        <p14:creationId xmlns:p14="http://schemas.microsoft.com/office/powerpoint/2010/main" val="185089232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E6AF8-A042-C94C-B4BE-28C5E6439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HTTP: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F8A77-D241-FB40-8C06-E323A12EE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933237" cy="618807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first line of the HTTP response is called the status line.</a:t>
            </a:r>
          </a:p>
          <a:p>
            <a:pPr>
              <a:spcBef>
                <a:spcPts val="1200"/>
              </a:spcBef>
            </a:pPr>
            <a:r>
              <a:rPr lang="en-US" dirty="0"/>
              <a:t>The way the user agent handles the response primarily depends on the code and secondarily on the response headers. </a:t>
            </a:r>
          </a:p>
          <a:p>
            <a:pPr>
              <a:spcBef>
                <a:spcPts val="1200"/>
              </a:spcBef>
            </a:pPr>
            <a:r>
              <a:rPr lang="en-US" dirty="0"/>
              <a:t>Success: 2xx </a:t>
            </a:r>
          </a:p>
          <a:p>
            <a:pPr>
              <a:spcBef>
                <a:spcPts val="1200"/>
              </a:spcBef>
            </a:pPr>
            <a:r>
              <a:rPr lang="en-US" dirty="0"/>
              <a:t>Redirection: 3xx</a:t>
            </a:r>
          </a:p>
          <a:p>
            <a:pPr>
              <a:spcBef>
                <a:spcPts val="1200"/>
              </a:spcBef>
            </a:pPr>
            <a:r>
              <a:rPr lang="en-US" dirty="0"/>
              <a:t>Client-Side Error: 4xx </a:t>
            </a:r>
          </a:p>
          <a:p>
            <a:pPr>
              <a:spcBef>
                <a:spcPts val="1200"/>
              </a:spcBef>
            </a:pPr>
            <a:r>
              <a:rPr lang="en-US" dirty="0"/>
              <a:t>Server-Side Error: 5xx</a:t>
            </a:r>
          </a:p>
        </p:txBody>
      </p:sp>
    </p:spTree>
    <p:extLst>
      <p:ext uri="{BB962C8B-B14F-4D97-AF65-F5344CB8AC3E}">
        <p14:creationId xmlns:p14="http://schemas.microsoft.com/office/powerpoint/2010/main" val="48242532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CDBF9-8C95-7849-8669-5D1535442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HTTP:</a:t>
            </a:r>
            <a:r>
              <a:rPr lang="zh-CN" altLang="en-US" dirty="0"/>
              <a:t> </a:t>
            </a:r>
            <a:r>
              <a:rPr lang="en-US" altLang="zh-CN" dirty="0"/>
              <a:t>Session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27314-2507-D34F-8FC6-CD5807A7D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692" y="2677535"/>
            <a:ext cx="8864600" cy="618807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3200" dirty="0"/>
              <a:t>HTTP is a stateless protocol. </a:t>
            </a:r>
          </a:p>
          <a:p>
            <a:pPr>
              <a:spcBef>
                <a:spcPts val="1200"/>
              </a:spcBef>
            </a:pPr>
            <a:r>
              <a:rPr lang="en-US" sz="3200" dirty="0"/>
              <a:t>Hosts do not need to retain information about users between requests.</a:t>
            </a:r>
          </a:p>
          <a:p>
            <a:pPr>
              <a:spcBef>
                <a:spcPts val="1200"/>
              </a:spcBef>
            </a:pPr>
            <a:r>
              <a:rPr lang="en-US" sz="3200" dirty="0"/>
              <a:t>Statelessness is a scalability property.</a:t>
            </a:r>
          </a:p>
          <a:p>
            <a:pPr>
              <a:spcBef>
                <a:spcPts val="1200"/>
              </a:spcBef>
            </a:pPr>
            <a:r>
              <a:rPr lang="en-US" sz="3200" dirty="0"/>
              <a:t>Solution to maintain states:</a:t>
            </a:r>
          </a:p>
          <a:p>
            <a:pPr lvl="1">
              <a:spcBef>
                <a:spcPts val="1200"/>
              </a:spcBef>
            </a:pPr>
            <a:r>
              <a:rPr lang="en-US" sz="3200" dirty="0"/>
              <a:t>Cookies</a:t>
            </a:r>
          </a:p>
          <a:p>
            <a:pPr lvl="1">
              <a:spcBef>
                <a:spcPts val="1200"/>
              </a:spcBef>
            </a:pPr>
            <a:r>
              <a:rPr lang="en-US" sz="3200" dirty="0"/>
              <a:t>URL encoded parameters (such as /</a:t>
            </a:r>
            <a:r>
              <a:rPr lang="en-US" sz="3200" dirty="0" err="1"/>
              <a:t>index.php</a:t>
            </a:r>
            <a:r>
              <a:rPr lang="en-US" sz="3200" dirty="0"/>
              <a:t>? </a:t>
            </a:r>
            <a:r>
              <a:rPr lang="en-US" sz="3200" dirty="0" err="1"/>
              <a:t>session_id</a:t>
            </a:r>
            <a:r>
              <a:rPr lang="en-US" sz="3200" dirty="0"/>
              <a:t>=</a:t>
            </a:r>
            <a:r>
              <a:rPr lang="en-US" sz="3200" dirty="0" err="1"/>
              <a:t>some_unique_session_code</a:t>
            </a:r>
            <a:r>
              <a:rPr lang="en-US" sz="3200" dirty="0"/>
              <a:t>)</a:t>
            </a:r>
          </a:p>
        </p:txBody>
      </p:sp>
      <p:pic>
        <p:nvPicPr>
          <p:cNvPr id="4" name="Picture 2" descr="Sessions explained via Picture">
            <a:extLst>
              <a:ext uri="{FF2B5EF4-FFF2-40B4-BE49-F238E27FC236}">
                <a16:creationId xmlns:a16="http://schemas.microsoft.com/office/drawing/2014/main" id="{DC9635AC-4C32-8E46-AAF1-1410C8C8E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856" y="1950720"/>
            <a:ext cx="4082252" cy="782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41453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13816-6A41-B544-B5A4-F6F6C8BD9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Format of Data:</a:t>
            </a:r>
            <a:br>
              <a:rPr lang="en-US" sz="6600" dirty="0"/>
            </a:br>
            <a:r>
              <a:rPr lang="en-US" sz="6600" dirty="0" err="1"/>
              <a:t>HyperText</a:t>
            </a:r>
            <a:r>
              <a:rPr lang="en-US" sz="6600" dirty="0"/>
              <a:t> Markup Language</a:t>
            </a:r>
            <a:r>
              <a:rPr lang="zh-CN" altLang="en-US" sz="6600" dirty="0"/>
              <a:t> </a:t>
            </a:r>
            <a:r>
              <a:rPr lang="en-US" altLang="zh-CN" sz="6600" dirty="0"/>
              <a:t>(HTML)</a:t>
            </a:r>
            <a:endParaRPr lang="en-US" sz="6600" dirty="0"/>
          </a:p>
        </p:txBody>
      </p:sp>
      <p:pic>
        <p:nvPicPr>
          <p:cNvPr id="27650" name="Picture 2" descr="HTML">
            <a:extLst>
              <a:ext uri="{FF2B5EF4-FFF2-40B4-BE49-F238E27FC236}">
                <a16:creationId xmlns:a16="http://schemas.microsoft.com/office/drawing/2014/main" id="{FDDF19F0-0566-D245-B7A2-38FEF7A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2700421"/>
            <a:ext cx="6250916" cy="49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519609-0269-7646-85DA-AB5773AE8E42}"/>
              </a:ext>
            </a:extLst>
          </p:cNvPr>
          <p:cNvSpPr/>
          <p:nvPr/>
        </p:nvSpPr>
        <p:spPr>
          <a:xfrm>
            <a:off x="711200" y="7924800"/>
            <a:ext cx="11582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D</a:t>
            </a:r>
            <a:r>
              <a:rPr lang="en-US" dirty="0"/>
              <a:t>efine structure and contents of web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CE2C0-96F3-3745-8C9B-2F91460A8D90}"/>
              </a:ext>
            </a:extLst>
          </p:cNvPr>
          <p:cNvSpPr txBox="1"/>
          <p:nvPr/>
        </p:nvSpPr>
        <p:spPr>
          <a:xfrm>
            <a:off x="6674195" y="448887"/>
            <a:ext cx="1847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4478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5D67-32F8-4140-A3CF-402B3262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HTML:</a:t>
            </a:r>
            <a:r>
              <a:rPr lang="zh-CN" altLang="en-US" dirty="0"/>
              <a:t> </a:t>
            </a:r>
            <a:r>
              <a:rPr lang="en-US" altLang="zh-CN" dirty="0"/>
              <a:t>DOM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en-US" dirty="0"/>
          </a:p>
        </p:txBody>
      </p:sp>
      <p:pic>
        <p:nvPicPr>
          <p:cNvPr id="28674" name="Picture 2" descr="Awesome CSS Tree View UI Examples – UIExample">
            <a:extLst>
              <a:ext uri="{FF2B5EF4-FFF2-40B4-BE49-F238E27FC236}">
                <a16:creationId xmlns:a16="http://schemas.microsoft.com/office/drawing/2014/main" id="{06E790E2-E823-FB46-B765-C6F3C38E0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2514600"/>
            <a:ext cx="10287000" cy="591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18133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8C757-1422-6547-9A76-24E63BBFD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HTML</a:t>
            </a:r>
            <a:endParaRPr lang="en-US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FC177EF-38BD-AD47-96D9-8B6625F0F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3" y="2247900"/>
            <a:ext cx="6033105" cy="4419600"/>
          </a:xfrm>
        </p:spPr>
      </p:pic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FE5849C6-D916-EB42-BA1E-7BB40F000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768" y="3352800"/>
            <a:ext cx="5476800" cy="21336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7FB522BA-6691-804B-AB3E-5C678E30AF8B}"/>
              </a:ext>
            </a:extLst>
          </p:cNvPr>
          <p:cNvSpPr/>
          <p:nvPr/>
        </p:nvSpPr>
        <p:spPr bwMode="auto">
          <a:xfrm>
            <a:off x="6190268" y="4191000"/>
            <a:ext cx="838200" cy="53340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Gill Sans Light" charset="0"/>
              <a:cs typeface="ヒラギノ角ゴ ProN W3" charset="0"/>
              <a:sym typeface="Gill Sans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8CF95-EC08-294B-9F3D-23A73B972E02}"/>
              </a:ext>
            </a:extLst>
          </p:cNvPr>
          <p:cNvSpPr/>
          <p:nvPr/>
        </p:nvSpPr>
        <p:spPr>
          <a:xfrm>
            <a:off x="1320800" y="6813202"/>
            <a:ext cx="10896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https://www.w3schools.com/html/tryit.asp?filename=tryhtml_basic_document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FA32EF-9A3D-F640-B158-9E53D1A52329}"/>
              </a:ext>
            </a:extLst>
          </p:cNvPr>
          <p:cNvSpPr/>
          <p:nvPr/>
        </p:nvSpPr>
        <p:spPr>
          <a:xfrm>
            <a:off x="787400" y="8475870"/>
            <a:ext cx="11582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Is HTML a programming language?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2391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55F1C-B331-CB43-9CCF-6D240F14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Format of Data:</a:t>
            </a:r>
            <a:br>
              <a:rPr lang="en-US" sz="6600" dirty="0"/>
            </a:br>
            <a:r>
              <a:rPr lang="en-US" sz="6600" dirty="0"/>
              <a:t>Cascading Style Sheets (CSS)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F6C13-0076-A744-92AA-780EE2821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868" y="2574925"/>
            <a:ext cx="11755437" cy="618807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zh-CN" dirty="0"/>
              <a:t>CSS</a:t>
            </a:r>
            <a:r>
              <a:rPr lang="zh-CN" altLang="en-US" dirty="0"/>
              <a:t> </a:t>
            </a:r>
            <a:r>
              <a:rPr lang="en-US" dirty="0"/>
              <a:t>is a style sheet language used for describing the presentation of a document written in a markup language such as HTML.</a:t>
            </a:r>
          </a:p>
          <a:p>
            <a:pPr>
              <a:spcBef>
                <a:spcPts val="1200"/>
              </a:spcBef>
            </a:pPr>
            <a:r>
              <a:rPr lang="en-US" dirty="0"/>
              <a:t>CSS is designed to enable the separation of presentation and content, including layout, colors, and fonts.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spcBef>
                <a:spcPts val="1200"/>
              </a:spcBef>
            </a:pPr>
            <a:r>
              <a:rPr lang="en-US" altLang="zh-CN" sz="2800" dirty="0"/>
              <a:t>I</a:t>
            </a:r>
            <a:r>
              <a:rPr lang="en-US" sz="2800" dirty="0"/>
              <a:t>mprove content accessibility; provide more flexibility and control in the specification of presentation characteristics</a:t>
            </a:r>
          </a:p>
          <a:p>
            <a:pPr lvl="1">
              <a:spcBef>
                <a:spcPts val="1200"/>
              </a:spcBef>
            </a:pPr>
            <a:r>
              <a:rPr lang="en-US" altLang="zh-CN" sz="2800" dirty="0"/>
              <a:t>E</a:t>
            </a:r>
            <a:r>
              <a:rPr lang="en-US" sz="2800" dirty="0"/>
              <a:t>nable multiple web pages to share formatting by specifying the relevant CSS in a separate .</a:t>
            </a:r>
            <a:r>
              <a:rPr lang="en-US" sz="2800" dirty="0" err="1"/>
              <a:t>css</a:t>
            </a:r>
            <a:r>
              <a:rPr lang="en-US" sz="2800" dirty="0"/>
              <a:t> file, which reduces complexity and repetition in the structural content; </a:t>
            </a:r>
          </a:p>
          <a:p>
            <a:pPr lvl="1">
              <a:spcBef>
                <a:spcPts val="1200"/>
              </a:spcBef>
            </a:pPr>
            <a:r>
              <a:rPr lang="en-US" altLang="zh-CN" sz="2800" dirty="0"/>
              <a:t>E</a:t>
            </a:r>
            <a:r>
              <a:rPr lang="en-US" sz="2800" dirty="0"/>
              <a:t>nable the .</a:t>
            </a:r>
            <a:r>
              <a:rPr lang="en-US" sz="2800" dirty="0" err="1"/>
              <a:t>css</a:t>
            </a:r>
            <a:r>
              <a:rPr lang="en-US" sz="2800" dirty="0"/>
              <a:t> file to be cached to improve the page load speed between the pages that share the file and its formatting.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AADB1-731B-CB49-9BBC-CA6D38028E41}"/>
              </a:ext>
            </a:extLst>
          </p:cNvPr>
          <p:cNvSpPr txBox="1"/>
          <p:nvPr/>
        </p:nvSpPr>
        <p:spPr>
          <a:xfrm>
            <a:off x="2082800" y="9014936"/>
            <a:ext cx="807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 need to read the above texts</a:t>
            </a:r>
          </a:p>
        </p:txBody>
      </p:sp>
    </p:spTree>
    <p:extLst>
      <p:ext uri="{BB962C8B-B14F-4D97-AF65-F5344CB8AC3E}">
        <p14:creationId xmlns:p14="http://schemas.microsoft.com/office/powerpoint/2010/main" val="416165848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C6D20-9FDA-254F-B42B-713AEC4E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381000"/>
            <a:ext cx="12293600" cy="2438400"/>
          </a:xfrm>
        </p:spPr>
        <p:txBody>
          <a:bodyPr/>
          <a:lstStyle/>
          <a:p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CSS</a:t>
            </a:r>
            <a:r>
              <a:rPr lang="zh-CN" altLang="en-US" dirty="0"/>
              <a:t> </a:t>
            </a:r>
            <a:r>
              <a:rPr lang="en-US" altLang="zh-CN" dirty="0"/>
              <a:t>(internal)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7652EB1-2A3E-CD43-84D6-FDFF18165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2438400"/>
            <a:ext cx="10680700" cy="3467100"/>
          </a:xfr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C61037F-80C2-3E46-B28C-069775725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6477000"/>
            <a:ext cx="107061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1402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C6D20-9FDA-254F-B42B-713AEC4E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381000"/>
            <a:ext cx="12293600" cy="2438400"/>
          </a:xfrm>
        </p:spPr>
        <p:txBody>
          <a:bodyPr/>
          <a:lstStyle/>
          <a:p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CSS</a:t>
            </a:r>
            <a:r>
              <a:rPr lang="zh-CN" altLang="en-US" dirty="0"/>
              <a:t> </a:t>
            </a:r>
            <a:r>
              <a:rPr lang="en-US" altLang="zh-CN" dirty="0"/>
              <a:t>(external)</a:t>
            </a:r>
            <a:endParaRPr lang="en-US" dirty="0"/>
          </a:p>
        </p:txBody>
      </p:sp>
      <p:pic>
        <p:nvPicPr>
          <p:cNvPr id="8" name="Picture 7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85B095C2-0E77-9048-BE3B-866685D56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2237074"/>
            <a:ext cx="10414001" cy="2583108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F0B00F-DD82-7E49-A29E-44C1FE2FC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676727"/>
            <a:ext cx="10160000" cy="2843828"/>
          </a:xfrm>
          <a:prstGeom prst="rect">
            <a:avLst/>
          </a:prstGeom>
        </p:spPr>
      </p:pic>
      <p:pic>
        <p:nvPicPr>
          <p:cNvPr id="12" name="Picture 11" descr="Shape, rectangle&#10;&#10;Description automatically generated">
            <a:extLst>
              <a:ext uri="{FF2B5EF4-FFF2-40B4-BE49-F238E27FC236}">
                <a16:creationId xmlns:a16="http://schemas.microsoft.com/office/drawing/2014/main" id="{8896DBBA-B544-DE42-B269-50546FDF9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7448986"/>
            <a:ext cx="10414000" cy="1701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B42012-62CB-2A49-BF2C-65EF4D92AF1F}"/>
              </a:ext>
            </a:extLst>
          </p:cNvPr>
          <p:cNvSpPr txBox="1"/>
          <p:nvPr/>
        </p:nvSpPr>
        <p:spPr>
          <a:xfrm>
            <a:off x="10096500" y="3035091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CSS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68E25-8327-124B-AC3E-F50C6BC211D1}"/>
              </a:ext>
            </a:extLst>
          </p:cNvPr>
          <p:cNvSpPr txBox="1"/>
          <p:nvPr/>
        </p:nvSpPr>
        <p:spPr>
          <a:xfrm>
            <a:off x="10744200" y="580735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HTML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96103B-2B8B-D540-B6E1-E15A09BD6AE5}"/>
              </a:ext>
            </a:extLst>
          </p:cNvPr>
          <p:cNvSpPr txBox="1"/>
          <p:nvPr/>
        </p:nvSpPr>
        <p:spPr>
          <a:xfrm>
            <a:off x="10769600" y="7912514"/>
            <a:ext cx="2487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Webpage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7267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F707-A7FA-9D4A-9508-B6F381FA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Extension:</a:t>
            </a:r>
            <a:r>
              <a:rPr lang="zh-CN" altLang="en-US" dirty="0"/>
              <a:t> </a:t>
            </a:r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F84C5-9F8B-F64E-9EDC-EC7AF0945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basic web architecture is fast evolving to serve a wider variety of needs beyond static document access and browsing.</a:t>
            </a:r>
          </a:p>
          <a:p>
            <a:r>
              <a:rPr lang="en-US" altLang="zh-CN" dirty="0"/>
              <a:t>Common</a:t>
            </a:r>
            <a:r>
              <a:rPr lang="zh-CN" altLang="en-US" dirty="0"/>
              <a:t> </a:t>
            </a:r>
            <a:r>
              <a:rPr lang="en-US" altLang="zh-CN" dirty="0"/>
              <a:t>Gateway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/>
              <a:t>CGI</a:t>
            </a:r>
            <a:r>
              <a:rPr lang="en-US" altLang="zh-CN" dirty="0"/>
              <a:t>)</a:t>
            </a:r>
            <a:r>
              <a:rPr lang="en-US" dirty="0"/>
              <a:t> extends the architecture to three-tiers by adding a back-end server that provides services to the Web serve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D627F62-5430-0543-8D11-B7A31F206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6685547"/>
            <a:ext cx="77216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4318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4DCE-9040-3A42-9277-594D1D5CA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World</a:t>
            </a:r>
            <a:r>
              <a:rPr lang="zh-CN" altLang="en-US"/>
              <a:t> </a:t>
            </a:r>
            <a:r>
              <a:rPr lang="en-US" altLang="zh-CN"/>
              <a:t>Wide</a:t>
            </a:r>
            <a:r>
              <a:rPr lang="zh-CN" altLang="en-US"/>
              <a:t> </a:t>
            </a:r>
            <a:r>
              <a:rPr lang="en-US" altLang="zh-CN"/>
              <a:t>Web</a:t>
            </a:r>
            <a:r>
              <a:rPr lang="zh-CN" altLang="en-US"/>
              <a:t> </a:t>
            </a:r>
            <a:r>
              <a:rPr lang="en-US" altLang="zh-CN"/>
              <a:t>(WWW)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54CD1-D922-B145-BBE6-70733576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275" y="2729807"/>
            <a:ext cx="6568325" cy="6188075"/>
          </a:xfrm>
        </p:spPr>
        <p:txBody>
          <a:bodyPr/>
          <a:lstStyle/>
          <a:p>
            <a:r>
              <a:rPr lang="en-US" dirty="0"/>
              <a:t>in 1989, Tim Berners-Lee suggested a way to let all users, particularly scientists, browse each others' papers on the Internet; </a:t>
            </a:r>
          </a:p>
          <a:p>
            <a:r>
              <a:rPr lang="en-US" dirty="0"/>
              <a:t>He developed HTML, URLs, and HTTP</a:t>
            </a:r>
          </a:p>
        </p:txBody>
      </p:sp>
      <p:pic>
        <p:nvPicPr>
          <p:cNvPr id="23554" name="Picture 2" descr="Sir Tim Berners Lee arriving at the Guildhall to receive the Honorary Freedom of the City of London">
            <a:extLst>
              <a:ext uri="{FF2B5EF4-FFF2-40B4-BE49-F238E27FC236}">
                <a16:creationId xmlns:a16="http://schemas.microsoft.com/office/drawing/2014/main" id="{34FAAC80-E96F-A34A-ABEB-724AF5B8E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147" y="3184524"/>
            <a:ext cx="3388360" cy="423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66780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DD65-2B45-8C44-8EFB-FA4A7DABC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Common Gateway Interface</a:t>
            </a:r>
            <a:r>
              <a:rPr lang="zh-CN" altLang="en-US" sz="6600" dirty="0"/>
              <a:t> </a:t>
            </a:r>
            <a:r>
              <a:rPr lang="en-US" altLang="zh-CN" sz="6600" dirty="0"/>
              <a:t>(CGI)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9CF9C-B193-5E46-8009-2A7C8F089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CGI is a standard protocol for interfacing external application software with a web server. </a:t>
            </a:r>
          </a:p>
          <a:p>
            <a:r>
              <a:rPr lang="en-US" dirty="0"/>
              <a:t>CGI programs are executable programs that run on the Web server. </a:t>
            </a:r>
          </a:p>
          <a:p>
            <a:r>
              <a:rPr lang="en-US" dirty="0"/>
              <a:t>The CGI program typically returns HTML pages that it constructs on the fly. </a:t>
            </a:r>
          </a:p>
        </p:txBody>
      </p:sp>
    </p:spTree>
    <p:extLst>
      <p:ext uri="{BB962C8B-B14F-4D97-AF65-F5344CB8AC3E}">
        <p14:creationId xmlns:p14="http://schemas.microsoft.com/office/powerpoint/2010/main" val="284937929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9AC7C-8552-964B-8AB5-B8DACF245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Dataset-driven Website Architecture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70125DC-6BE9-9642-A6EB-9AF5138BA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3259137"/>
            <a:ext cx="10134600" cy="4864100"/>
          </a:xfrm>
        </p:spPr>
      </p:pic>
    </p:spTree>
    <p:extLst>
      <p:ext uri="{BB962C8B-B14F-4D97-AF65-F5344CB8AC3E}">
        <p14:creationId xmlns:p14="http://schemas.microsoft.com/office/powerpoint/2010/main" val="366306544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9B9E8-D877-1844-8E91-1C726790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Client-side 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866A94-BEE4-0641-8B78-E6BA86D567D0}"/>
              </a:ext>
            </a:extLst>
          </p:cNvPr>
          <p:cNvSpPr/>
          <p:nvPr/>
        </p:nvSpPr>
        <p:spPr>
          <a:xfrm>
            <a:off x="1524000" y="2699488"/>
            <a:ext cx="111252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6000" dirty="0"/>
              <a:t>Client-side processing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6000" dirty="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dirty="0"/>
              <a:t>Processing needs to be “executed” by the browser, either to form the request for the dynamic Web page or to create or display the dynamic Web page. </a:t>
            </a:r>
          </a:p>
          <a:p>
            <a:pPr marL="1485900" lvl="2" indent="-571500" algn="l">
              <a:buFont typeface="Arial" panose="020B0604020202020204" pitchFamily="34" charset="0"/>
              <a:buChar char="•"/>
            </a:pPr>
            <a:r>
              <a:rPr lang="en-US" dirty="0"/>
              <a:t>E.g., validating user input</a:t>
            </a:r>
          </a:p>
        </p:txBody>
      </p:sp>
    </p:spTree>
    <p:extLst>
      <p:ext uri="{BB962C8B-B14F-4D97-AF65-F5344CB8AC3E}">
        <p14:creationId xmlns:p14="http://schemas.microsoft.com/office/powerpoint/2010/main" val="288998785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A3E4-897C-B042-8F47-E9A59EB58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for Client: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14108-FDDB-6F4C-B684-C42599AD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600" y="2438400"/>
            <a:ext cx="11217275" cy="6188075"/>
          </a:xfrm>
        </p:spPr>
        <p:txBody>
          <a:bodyPr/>
          <a:lstStyle/>
          <a:p>
            <a:r>
              <a:rPr lang="en-US" sz="4400" dirty="0"/>
              <a:t>JavaScript is a scripting language designed for creating dynamic, interactive Web applications that link together objects and resources on both clients and servers.</a:t>
            </a:r>
          </a:p>
          <a:p>
            <a:pPr lvl="1"/>
            <a:r>
              <a:rPr lang="en-US" sz="3200" dirty="0"/>
              <a:t>Getting your Web page to respond or react directly to user interaction with form elements and hypertext links</a:t>
            </a:r>
          </a:p>
          <a:p>
            <a:pPr lvl="1"/>
            <a:r>
              <a:rPr lang="en-US" sz="3200" dirty="0"/>
              <a:t>Preprocessing data on the client before submission to a server</a:t>
            </a:r>
          </a:p>
          <a:p>
            <a:pPr lvl="1"/>
            <a:r>
              <a:rPr lang="en-US" sz="3200" dirty="0"/>
              <a:t>Changing content and styles</a:t>
            </a:r>
          </a:p>
        </p:txBody>
      </p:sp>
    </p:spTree>
    <p:extLst>
      <p:ext uri="{BB962C8B-B14F-4D97-AF65-F5344CB8AC3E}">
        <p14:creationId xmlns:p14="http://schemas.microsoft.com/office/powerpoint/2010/main" val="376128830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884A-3C66-8F46-9A88-DBD55A3B8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Example 1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E58E9F0-5175-D443-8DB1-8B98DB520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2692400"/>
            <a:ext cx="7867046" cy="354286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BC876C2-710D-4A43-BE76-D2C7DAADD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6679765"/>
            <a:ext cx="8128000" cy="1714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5D1232-241A-0C49-B37D-24BD97D83C97}"/>
              </a:ext>
            </a:extLst>
          </p:cNvPr>
          <p:cNvSpPr txBox="1"/>
          <p:nvPr/>
        </p:nvSpPr>
        <p:spPr>
          <a:xfrm>
            <a:off x="1854200" y="8751238"/>
            <a:ext cx="1021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is the JavaScript???</a:t>
            </a:r>
          </a:p>
        </p:txBody>
      </p:sp>
    </p:spTree>
    <p:extLst>
      <p:ext uri="{BB962C8B-B14F-4D97-AF65-F5344CB8AC3E}">
        <p14:creationId xmlns:p14="http://schemas.microsoft.com/office/powerpoint/2010/main" val="24372763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884A-3C66-8F46-9A88-DBD55A3B8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Example 2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0984D1-D633-544B-821D-7859F5994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8" y="2438400"/>
            <a:ext cx="7467600" cy="3937718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5AC68AC-D794-1944-8C2D-D28021969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00" y="5372459"/>
            <a:ext cx="4925172" cy="2007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C7D975-FF31-084C-A7DB-DEFC1A97CDF7}"/>
              </a:ext>
            </a:extLst>
          </p:cNvPr>
          <p:cNvSpPr txBox="1"/>
          <p:nvPr/>
        </p:nvSpPr>
        <p:spPr>
          <a:xfrm>
            <a:off x="1902572" y="7821854"/>
            <a:ext cx="1021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is the JavaScript???</a:t>
            </a:r>
          </a:p>
        </p:txBody>
      </p:sp>
    </p:spTree>
    <p:extLst>
      <p:ext uri="{BB962C8B-B14F-4D97-AF65-F5344CB8AC3E}">
        <p14:creationId xmlns:p14="http://schemas.microsoft.com/office/powerpoint/2010/main" val="264535363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884A-3C66-8F46-9A88-DBD55A3B8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Example 3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948AC6A-5E97-E74D-ABA3-22FA791EF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2729807"/>
            <a:ext cx="8208818" cy="40941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B16C57-77D4-C741-A0F5-C69A27A28E98}"/>
              </a:ext>
            </a:extLst>
          </p:cNvPr>
          <p:cNvSpPr txBox="1"/>
          <p:nvPr/>
        </p:nvSpPr>
        <p:spPr>
          <a:xfrm>
            <a:off x="1854200" y="8751238"/>
            <a:ext cx="1021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special here???</a:t>
            </a:r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426C9C-EC31-7D4E-8BCA-636DBBC49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0" y="6823981"/>
            <a:ext cx="62865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888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DFABF-4A7D-AC45-B53C-1FD78C4C6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Server-side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C0F91-BECF-CB4F-BD0E-5D9072BF5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6000" dirty="0"/>
              <a:t>The Web server:</a:t>
            </a:r>
          </a:p>
          <a:p>
            <a:pPr lvl="1"/>
            <a:r>
              <a:rPr lang="en-US" dirty="0"/>
              <a:t>Receives the dynamic Web page request</a:t>
            </a:r>
          </a:p>
          <a:p>
            <a:pPr lvl="1"/>
            <a:r>
              <a:rPr lang="en-US" dirty="0"/>
              <a:t>Performs all the processing necessary to create the dynamic Web page</a:t>
            </a:r>
          </a:p>
          <a:p>
            <a:pPr lvl="1"/>
            <a:r>
              <a:rPr lang="en-US" dirty="0"/>
              <a:t>Sends the finished Web page to the client for display in the client’s browser</a:t>
            </a:r>
          </a:p>
        </p:txBody>
      </p:sp>
    </p:spTree>
    <p:extLst>
      <p:ext uri="{BB962C8B-B14F-4D97-AF65-F5344CB8AC3E}">
        <p14:creationId xmlns:p14="http://schemas.microsoft.com/office/powerpoint/2010/main" val="163962818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0B0A3-36E2-5A46-ACD1-B2905627E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Server: PHP + SQL (Also Python, NodeJS, …)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E26216-D042-F64B-9242-194041722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2692400"/>
            <a:ext cx="10756900" cy="6235700"/>
          </a:xfrm>
          <a:prstGeom prst="rect">
            <a:avLst/>
          </a:prstGeom>
        </p:spPr>
      </p:pic>
      <p:pic>
        <p:nvPicPr>
          <p:cNvPr id="10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25FDE50-DE69-A74D-9E7F-5EC8EE0E2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7717125"/>
            <a:ext cx="5022850" cy="184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9961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97ED9-929F-1E48-B2AF-B22D9206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Stateful Service: Cookie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13360-6297-0D46-AC80-67F2F5378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0" y="2438400"/>
            <a:ext cx="10591800" cy="618807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3600" dirty="0"/>
              <a:t>Cookie is a small piece of text stored on a user's computer by a web browser.</a:t>
            </a:r>
          </a:p>
          <a:p>
            <a:pPr>
              <a:spcBef>
                <a:spcPts val="1200"/>
              </a:spcBef>
            </a:pPr>
            <a:r>
              <a:rPr lang="en-US" sz="3600" dirty="0"/>
              <a:t>A cookie consists of one or more name-value pairs containing bits of information such as user preferences.</a:t>
            </a:r>
          </a:p>
          <a:p>
            <a:pPr>
              <a:spcBef>
                <a:spcPts val="1200"/>
              </a:spcBef>
            </a:pPr>
            <a:r>
              <a:rPr lang="en-US" sz="3600" dirty="0"/>
              <a:t>It is sent as an HTTP header by a web server to a web browser and then sent back unchanged by the browser each time it accesses that server.</a:t>
            </a:r>
          </a:p>
          <a:p>
            <a:pPr>
              <a:spcBef>
                <a:spcPts val="1200"/>
              </a:spcBef>
            </a:pPr>
            <a:r>
              <a:rPr lang="en-US" sz="3600" dirty="0"/>
              <a:t>A cookie can be used for authenticating, session tracking (state maintenance), and remembering specific information about users.</a:t>
            </a:r>
          </a:p>
        </p:txBody>
      </p:sp>
    </p:spTree>
    <p:extLst>
      <p:ext uri="{BB962C8B-B14F-4D97-AF65-F5344CB8AC3E}">
        <p14:creationId xmlns:p14="http://schemas.microsoft.com/office/powerpoint/2010/main" val="118522605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F4ED-8B15-5B4A-8C2D-0CC3F53D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8210" y="124086"/>
            <a:ext cx="13263010" cy="2438400"/>
          </a:xfrm>
        </p:spPr>
        <p:txBody>
          <a:bodyPr/>
          <a:lstStyle/>
          <a:p>
            <a:r>
              <a:rPr lang="en-US" altLang="zh-CN" sz="6000" dirty="0"/>
              <a:t>Web</a:t>
            </a:r>
            <a:r>
              <a:rPr lang="zh-CN" altLang="en-US" sz="6000" dirty="0"/>
              <a:t> </a:t>
            </a:r>
            <a:r>
              <a:rPr lang="en-US" altLang="zh-CN" sz="6000" dirty="0"/>
              <a:t>Architecture</a:t>
            </a:r>
            <a:endParaRPr lang="en-US" sz="6000" dirty="0"/>
          </a:p>
        </p:txBody>
      </p:sp>
      <p:pic>
        <p:nvPicPr>
          <p:cNvPr id="24578" name="Picture 2" descr="PPT - Basic WEB Architecture PowerPoint Presentation, free download -  ID:1572138">
            <a:extLst>
              <a:ext uri="{FF2B5EF4-FFF2-40B4-BE49-F238E27FC236}">
                <a16:creationId xmlns:a16="http://schemas.microsoft.com/office/drawing/2014/main" id="{ED429A6D-EA30-644B-BF75-3EFF0F364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2286000"/>
            <a:ext cx="8382000" cy="628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42608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EEA7C-7B67-7049-B5FC-4BDB172DD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Cookie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443E670-1148-5241-A1CB-EDBE2DB17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" t="1145" r="3549" b="1527"/>
          <a:stretch/>
        </p:blipFill>
        <p:spPr>
          <a:xfrm>
            <a:off x="4064000" y="2362200"/>
            <a:ext cx="5715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5964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BD07-0D7F-A34C-8047-59CC3D99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Expiration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27A56-87B5-2144-8187-5AD704B2B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600" y="2671618"/>
            <a:ext cx="11217275" cy="618807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4000" dirty="0"/>
              <a:t>Cookies expire, and are therefore not sent by the browser to the server, under any of these conditions: </a:t>
            </a:r>
          </a:p>
          <a:p>
            <a:pPr lvl="1">
              <a:spcBef>
                <a:spcPts val="1200"/>
              </a:spcBef>
            </a:pPr>
            <a:r>
              <a:rPr lang="en-US" sz="3600" dirty="0"/>
              <a:t>At the end of the user session (i.e., when the browser is shut down) if the cookie is not persistent </a:t>
            </a:r>
          </a:p>
          <a:p>
            <a:pPr lvl="1">
              <a:spcBef>
                <a:spcPts val="1200"/>
              </a:spcBef>
            </a:pPr>
            <a:r>
              <a:rPr lang="en-US" sz="3600" dirty="0"/>
              <a:t>An expiration date has been specified, and has passed</a:t>
            </a:r>
          </a:p>
          <a:p>
            <a:pPr lvl="1">
              <a:spcBef>
                <a:spcPts val="1200"/>
              </a:spcBef>
            </a:pPr>
            <a:r>
              <a:rPr lang="en-US" sz="3600" dirty="0"/>
              <a:t>The expiration date of the cookie is changed (by the server or the script) to a date in the past</a:t>
            </a:r>
          </a:p>
          <a:p>
            <a:pPr lvl="1">
              <a:spcBef>
                <a:spcPts val="1200"/>
              </a:spcBef>
            </a:pPr>
            <a:r>
              <a:rPr lang="en-US" sz="3600" dirty="0"/>
              <a:t>The browser deletes the cookie by user request</a:t>
            </a:r>
          </a:p>
        </p:txBody>
      </p:sp>
    </p:spTree>
    <p:extLst>
      <p:ext uri="{BB962C8B-B14F-4D97-AF65-F5344CB8AC3E}">
        <p14:creationId xmlns:p14="http://schemas.microsoft.com/office/powerpoint/2010/main" val="415479470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3227-5987-354B-B14C-D43639F9F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Web Security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B7D1D-BC80-0C45-ADCC-C0E7A1E0C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http://www.insecurelabs.org/task/Rule1?query=</a:t>
            </a:r>
            <a:endParaRPr lang="en-US" dirty="0"/>
          </a:p>
          <a:p>
            <a:r>
              <a:rPr lang="en-US" dirty="0"/>
              <a:t>What could go wrong here?</a:t>
            </a:r>
          </a:p>
        </p:txBody>
      </p:sp>
    </p:spTree>
    <p:extLst>
      <p:ext uri="{BB962C8B-B14F-4D97-AF65-F5344CB8AC3E}">
        <p14:creationId xmlns:p14="http://schemas.microsoft.com/office/powerpoint/2010/main" val="264322107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C4E38-F70D-2540-9A8D-BF3C12C7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Browsers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DB3C3-86C1-5C42-A1F4-4C0EFF807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6065837" cy="5937250"/>
          </a:xfrm>
        </p:spPr>
        <p:txBody>
          <a:bodyPr/>
          <a:lstStyle/>
          <a:p>
            <a:r>
              <a:rPr lang="en-US" dirty="0"/>
              <a:t>An application for retrieving, presenting, and traversing information resources</a:t>
            </a:r>
          </a:p>
          <a:p>
            <a:r>
              <a:rPr lang="en-US" altLang="zh-CN" dirty="0"/>
              <a:t>T</a:t>
            </a:r>
            <a:r>
              <a:rPr lang="en-US" dirty="0"/>
              <a:t>he primary purpose is to bring information resources to the user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inputs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  <a:p>
            <a:endParaRPr lang="en-US" dirty="0"/>
          </a:p>
        </p:txBody>
      </p:sp>
      <p:pic>
        <p:nvPicPr>
          <p:cNvPr id="25602" name="Picture 2" descr="Web Browser - What it is | How It Works | How it all began">
            <a:extLst>
              <a:ext uri="{FF2B5EF4-FFF2-40B4-BE49-F238E27FC236}">
                <a16:creationId xmlns:a16="http://schemas.microsoft.com/office/drawing/2014/main" id="{8DDB422D-71F6-434A-A6FE-B04ED3A94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0" y="2874357"/>
            <a:ext cx="5588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92498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C4E38-F70D-2540-9A8D-BF3C12C7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Servers</a:t>
            </a:r>
            <a:endParaRPr lang="en-US" dirty="0"/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EF628755-E31C-644F-A085-5C60C55094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6172200"/>
            <a:ext cx="4762500" cy="26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How to Install an SSL Certificate Installation on Microsoft IIS 7.X">
            <a:extLst>
              <a:ext uri="{FF2B5EF4-FFF2-40B4-BE49-F238E27FC236}">
                <a16:creationId xmlns:a16="http://schemas.microsoft.com/office/drawing/2014/main" id="{A2F948C6-72A6-3F45-9D17-8830879BE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6172200"/>
            <a:ext cx="28321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843A2E-F6C5-0C4E-83D0-42D8345F481C}"/>
              </a:ext>
            </a:extLst>
          </p:cNvPr>
          <p:cNvSpPr/>
          <p:nvPr/>
        </p:nvSpPr>
        <p:spPr>
          <a:xfrm>
            <a:off x="558800" y="2819400"/>
            <a:ext cx="12293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A computer program that accepts HTTP requests and return HTTP responses with optional data content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A computer/machine that runs a web server program</a:t>
            </a:r>
          </a:p>
        </p:txBody>
      </p:sp>
    </p:spTree>
    <p:extLst>
      <p:ext uri="{BB962C8B-B14F-4D97-AF65-F5344CB8AC3E}">
        <p14:creationId xmlns:p14="http://schemas.microsoft.com/office/powerpoint/2010/main" val="120629965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2CD2-6021-C447-93B6-0D080CB96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Universal Resource Identifier (URI)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4D52C-2DE1-B144-99B5-8F4B3B466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446" y="2692400"/>
            <a:ext cx="8229601" cy="6188075"/>
          </a:xfrm>
        </p:spPr>
        <p:txBody>
          <a:bodyPr/>
          <a:lstStyle/>
          <a:p>
            <a:r>
              <a:rPr lang="en-US" sz="2800" dirty="0"/>
              <a:t>URLs are location dependent</a:t>
            </a:r>
          </a:p>
          <a:p>
            <a:r>
              <a:rPr lang="en-US" sz="2800" dirty="0"/>
              <a:t>It contains four distinct parts: the protocol type, the machine name, the directory path, and the file name.</a:t>
            </a:r>
          </a:p>
          <a:p>
            <a:r>
              <a:rPr lang="en-US" sz="2800" dirty="0"/>
              <a:t>There are several kinds of URLs: file URLs, FTP URLs, and HTTP URLs.</a:t>
            </a:r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5B851F9A-E21A-404D-84BE-C51CB7081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6781800"/>
            <a:ext cx="9766300" cy="2489200"/>
          </a:xfrm>
          <a:prstGeom prst="rect">
            <a:avLst/>
          </a:prstGeom>
        </p:spPr>
      </p:pic>
      <p:pic>
        <p:nvPicPr>
          <p:cNvPr id="6" name="Picture 2" descr="PPT - Basic WEB Architecture PowerPoint Presentation, free download -  ID:1572138">
            <a:extLst>
              <a:ext uri="{FF2B5EF4-FFF2-40B4-BE49-F238E27FC236}">
                <a16:creationId xmlns:a16="http://schemas.microsoft.com/office/drawing/2014/main" id="{34D9B05D-7E64-224E-B667-DB07A401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009" y="2514600"/>
            <a:ext cx="4180528" cy="313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81798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13E4D-CE7B-EF44-91E0-FFB1E455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Hypertext Transfer Protocol (HTTP)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19AFF-A17B-3141-A685-5FF96B83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is an application-level protocol for distributed, collaborative, hypermedia information systems. </a:t>
            </a:r>
          </a:p>
          <a:p>
            <a:r>
              <a:rPr lang="en-US" dirty="0"/>
              <a:t>HTTP is a request/response standard of a client and a server. </a:t>
            </a:r>
          </a:p>
          <a:p>
            <a:r>
              <a:rPr lang="en-US" dirty="0"/>
              <a:t>Typically, an HTTP client initiates a request. </a:t>
            </a:r>
          </a:p>
          <a:p>
            <a:r>
              <a:rPr lang="en-US" dirty="0"/>
              <a:t>Resources to be accessed by HTTP are identified using Uniform Resource Identifiers (URIs).</a:t>
            </a:r>
          </a:p>
        </p:txBody>
      </p:sp>
    </p:spTree>
    <p:extLst>
      <p:ext uri="{BB962C8B-B14F-4D97-AF65-F5344CB8AC3E}">
        <p14:creationId xmlns:p14="http://schemas.microsoft.com/office/powerpoint/2010/main" val="123536192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1BE85-53E6-7E44-A6D3-EA1B17D12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HTTP: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96FA7-DDBC-ED43-9BDA-E1A9DC84D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request message consists of the following:</a:t>
            </a:r>
          </a:p>
          <a:p>
            <a:pPr lvl="1"/>
            <a:r>
              <a:rPr lang="en-US" dirty="0"/>
              <a:t>Request line</a:t>
            </a:r>
          </a:p>
          <a:p>
            <a:pPr lvl="1"/>
            <a:r>
              <a:rPr lang="en-US" dirty="0"/>
              <a:t>Headers (Accept-Language, Accept, ….)</a:t>
            </a:r>
          </a:p>
          <a:p>
            <a:pPr lvl="1"/>
            <a:r>
              <a:rPr lang="en-US" dirty="0"/>
              <a:t>An empty line</a:t>
            </a:r>
          </a:p>
          <a:p>
            <a:pPr lvl="1"/>
            <a:r>
              <a:rPr lang="en-US" dirty="0"/>
              <a:t>An optional message body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878B646-8EAC-334E-A308-843DD8A22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0" y="8188325"/>
            <a:ext cx="76073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4876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05F41-B032-ED4B-944B-26CF06CFD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HTTP: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C576A-1DDA-6746-A4C4-806BC0C3E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defines eight methods (sometimes referred to as "verbs") indicating the desired action to be performed on the identified resource.</a:t>
            </a:r>
          </a:p>
          <a:p>
            <a:pPr lvl="1">
              <a:spcBef>
                <a:spcPts val="1200"/>
              </a:spcBef>
            </a:pPr>
            <a:r>
              <a:rPr lang="en-US" sz="2800" dirty="0"/>
              <a:t>HEAD</a:t>
            </a:r>
          </a:p>
          <a:p>
            <a:pPr lvl="1">
              <a:spcBef>
                <a:spcPts val="1200"/>
              </a:spcBef>
            </a:pPr>
            <a:r>
              <a:rPr lang="en-US" sz="2800" dirty="0"/>
              <a:t>GET</a:t>
            </a:r>
          </a:p>
          <a:p>
            <a:pPr lvl="1">
              <a:spcBef>
                <a:spcPts val="1200"/>
              </a:spcBef>
            </a:pPr>
            <a:r>
              <a:rPr lang="en-US" sz="2800" dirty="0"/>
              <a:t>POST</a:t>
            </a:r>
          </a:p>
          <a:p>
            <a:pPr lvl="1">
              <a:spcBef>
                <a:spcPts val="1200"/>
              </a:spcBef>
            </a:pPr>
            <a:r>
              <a:rPr lang="en-US" sz="2800" dirty="0"/>
              <a:t>PUT</a:t>
            </a:r>
          </a:p>
          <a:p>
            <a:pPr lvl="1">
              <a:spcBef>
                <a:spcPts val="1200"/>
              </a:spcBef>
            </a:pPr>
            <a:r>
              <a:rPr lang="en-US" sz="2800" dirty="0"/>
              <a:t>DELETE</a:t>
            </a:r>
          </a:p>
          <a:p>
            <a:pPr lvl="1">
              <a:spcBef>
                <a:spcPts val="1200"/>
              </a:spcBef>
            </a:pPr>
            <a:r>
              <a:rPr lang="en-US" sz="2800" dirty="0"/>
              <a:t>TRACE</a:t>
            </a:r>
          </a:p>
          <a:p>
            <a:pPr lvl="1">
              <a:spcBef>
                <a:spcPts val="1200"/>
              </a:spcBef>
            </a:pPr>
            <a:r>
              <a:rPr lang="en-US" sz="2800" dirty="0"/>
              <a:t>OPTIONS</a:t>
            </a:r>
          </a:p>
          <a:p>
            <a:pPr lvl="1">
              <a:spcBef>
                <a:spcPts val="1200"/>
              </a:spcBef>
            </a:pPr>
            <a:r>
              <a:rPr lang="en-US" sz="2800" dirty="0"/>
              <a:t>CONNECT</a:t>
            </a:r>
          </a:p>
        </p:txBody>
      </p:sp>
    </p:spTree>
    <p:extLst>
      <p:ext uri="{BB962C8B-B14F-4D97-AF65-F5344CB8AC3E}">
        <p14:creationId xmlns:p14="http://schemas.microsoft.com/office/powerpoint/2010/main" val="25946166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itle &amp; Subtitl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Blan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Blank - Plain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- Plain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lank - Plai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itle - Top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Title - Top - Medallion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 - Medallion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- Medall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hoto - Vertical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 - Center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hoto - Horizontal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itle &amp; 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itle &amp; Bullets - Right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itle &amp; Bullets - 2 Column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itle &amp; Bullets - Left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itle, Bullets &amp; Photo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Pages>0</Pages>
  <Words>1143</Words>
  <Characters>0</Characters>
  <Application>Microsoft Macintosh PowerPoint</Application>
  <PresentationFormat>Custom</PresentationFormat>
  <Lines>0</Lines>
  <Paragraphs>121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32</vt:i4>
      </vt:variant>
    </vt:vector>
  </HeadingPairs>
  <TitlesOfParts>
    <vt:vector size="49" baseType="lpstr">
      <vt:lpstr>Arial</vt:lpstr>
      <vt:lpstr>Calibri</vt:lpstr>
      <vt:lpstr>Gill Sans Light</vt:lpstr>
      <vt:lpstr>Title &amp; Subtitle</vt:lpstr>
      <vt:lpstr>Photo - Vertical</vt:lpstr>
      <vt:lpstr>Title - Center</vt:lpstr>
      <vt:lpstr>Photo - Horizontal</vt:lpstr>
      <vt:lpstr>Title &amp; Bullets</vt:lpstr>
      <vt:lpstr>Title &amp; Bullets - Right</vt:lpstr>
      <vt:lpstr>Title &amp; Bullets - 2 Column</vt:lpstr>
      <vt:lpstr>Title &amp; Bullets - Left</vt:lpstr>
      <vt:lpstr>Title, Bullets &amp; Photo</vt:lpstr>
      <vt:lpstr>Bullets</vt:lpstr>
      <vt:lpstr>Blank</vt:lpstr>
      <vt:lpstr>Blank - Plain</vt:lpstr>
      <vt:lpstr>Title - Top</vt:lpstr>
      <vt:lpstr>Title - Top - Medallion</vt:lpstr>
      <vt:lpstr>  Web &amp; Network Security: Web Infrastructure  CS-4440 - Introduction to Computer Security Spring 2022 Jun Xu  Slides adapted from Chamnap Chhorn at Yoolk </vt:lpstr>
      <vt:lpstr>The World Wide Web (WWW)</vt:lpstr>
      <vt:lpstr>Web Architecture</vt:lpstr>
      <vt:lpstr>Web Browsers</vt:lpstr>
      <vt:lpstr>Web Servers</vt:lpstr>
      <vt:lpstr>Universal Resource Identifier (URI)</vt:lpstr>
      <vt:lpstr>Hypertext Transfer Protocol (HTTP)</vt:lpstr>
      <vt:lpstr>HTTP: Request Message</vt:lpstr>
      <vt:lpstr>HTTP: Request Methods</vt:lpstr>
      <vt:lpstr>HTTP: Safe Methods</vt:lpstr>
      <vt:lpstr>HTTP: Status Code</vt:lpstr>
      <vt:lpstr>HTTP: Session State</vt:lpstr>
      <vt:lpstr>Format of Data: HyperText Markup Language (HTML)</vt:lpstr>
      <vt:lpstr>Structure of HTML: DOM Tree</vt:lpstr>
      <vt:lpstr>An Example of HTML</vt:lpstr>
      <vt:lpstr>Format of Data: Cascading Style Sheets (CSS)</vt:lpstr>
      <vt:lpstr>An Example of CSS (internal)</vt:lpstr>
      <vt:lpstr>An Example of CSS (external)</vt:lpstr>
      <vt:lpstr>Web Architecture Extension: Dynamic Web Service</vt:lpstr>
      <vt:lpstr>Common Gateway Interface (CGI)</vt:lpstr>
      <vt:lpstr>Dataset-driven Website Architecture</vt:lpstr>
      <vt:lpstr>Client-side Processing</vt:lpstr>
      <vt:lpstr>Tool for Client: JavaScript</vt:lpstr>
      <vt:lpstr>JavaScript Example 1</vt:lpstr>
      <vt:lpstr>JavaScript Example 2</vt:lpstr>
      <vt:lpstr>JavaScript Example 3</vt:lpstr>
      <vt:lpstr>Server-side Processing</vt:lpstr>
      <vt:lpstr>Tools for Server: PHP + SQL (Also Python, NodeJS, …)</vt:lpstr>
      <vt:lpstr>Enable Stateful Service: Cookie</vt:lpstr>
      <vt:lpstr>Example of Cookie</vt:lpstr>
      <vt:lpstr>Cookie Expiration</vt:lpstr>
      <vt:lpstr>The First Web Security Case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CS-4440 Introduction to Computer Security</dc:title>
  <dc:subject/>
  <dc:creator>jun</dc:creator>
  <cp:keywords/>
  <dc:description/>
  <cp:lastModifiedBy>Jun Xu</cp:lastModifiedBy>
  <cp:revision>405</cp:revision>
  <dcterms:modified xsi:type="dcterms:W3CDTF">2022-02-02T22:42:19Z</dcterms:modified>
</cp:coreProperties>
</file>